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2" r:id="rId2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FFCC"/>
    <a:srgbClr val="33CC33"/>
    <a:srgbClr val="996600"/>
    <a:srgbClr val="339966"/>
    <a:srgbClr val="990000"/>
    <a:srgbClr val="CCFFFF"/>
    <a:srgbClr val="99CC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1" autoAdjust="0"/>
    <p:restoredTop sz="94660"/>
  </p:normalViewPr>
  <p:slideViewPr>
    <p:cSldViewPr snapToGrid="0">
      <p:cViewPr>
        <p:scale>
          <a:sx n="64" d="100"/>
          <a:sy n="64" d="100"/>
        </p:scale>
        <p:origin x="-2352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2790" y="-90"/>
      </p:cViewPr>
      <p:guideLst>
        <p:guide orient="horz" pos="286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08C0EC-7401-41A7-A215-C9E3EB5F23CD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734B6B-A5B4-4F9F-BDE3-EE06A3C4C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6E876E-1BF8-4ECD-BCDF-0F715D2D8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58C3E-8891-4763-80C8-AEE5B15E5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6E940-8005-4F37-8840-A21969280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62162" cy="604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274638"/>
            <a:ext cx="6034088" cy="604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B8997-5CD8-4DEF-AD2D-3B4ACB7C7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8150" y="16383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383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A7BB-A0F6-4069-AD75-0F49ECC1B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9D2D-F618-4F42-B493-A29B8B993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E927E-FC03-43AF-B97B-50E8595DA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0" y="16383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383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2952-4353-4DA4-82CD-FD1450431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B6A82-DBA5-4989-95D0-18E0DFFC4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A9EDF-5022-4940-B607-4A0C8458E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09C66-C6B1-48A5-B28B-C201A451A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B9977-089F-40BB-A017-C79B4A86A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40BE5-2E8D-403E-9A08-1A95703DC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383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Text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435725"/>
            <a:ext cx="2895600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73AE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pic>
        <p:nvPicPr>
          <p:cNvPr id="2" name="Picture 7" descr="b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" y="1422400"/>
            <a:ext cx="8229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" descr="logo Large"/>
          <p:cNvPicPr>
            <a:picLocks noChangeAspect="1" noChangeArrowheads="1"/>
          </p:cNvPicPr>
          <p:nvPr/>
        </p:nvPicPr>
        <p:blipFill>
          <a:blip r:embed="rId15"/>
          <a:srcRect t="5380" b="5380"/>
          <a:stretch>
            <a:fillRect/>
          </a:stretch>
        </p:blipFill>
        <p:spPr bwMode="auto">
          <a:xfrm>
            <a:off x="381000" y="6296025"/>
            <a:ext cx="1524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426200"/>
            <a:ext cx="101917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 typeface="Wingdings" pitchFamily="2" charset="2"/>
              <a:buNone/>
              <a:defRPr sz="1000"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76B38FE5-8D4F-4AF4-9837-44048FF49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24600" y="6381750"/>
            <a:ext cx="101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0066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6699"/>
          </a:solidFill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008080"/>
          </a:solidFill>
          <a:latin typeface="+mj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9966"/>
          </a:solidFill>
          <a:latin typeface="+mj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203200" y="260350"/>
            <a:ext cx="8686800" cy="1143000"/>
          </a:xfrm>
        </p:spPr>
        <p:txBody>
          <a:bodyPr/>
          <a:lstStyle/>
          <a:p>
            <a:r>
              <a:rPr lang="en-US" smtClean="0"/>
              <a:t>One path to solving the dopant activation problem: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Recessed Channel Transistors with Activation before Layer Transfer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MonolithIC 3D</a:t>
            </a:r>
            <a:r>
              <a:rPr lang="en-US" dirty="0" smtClean="0">
                <a:sym typeface="Symbol" pitchFamily="18" charset="2"/>
              </a:rPr>
              <a:t></a:t>
            </a:r>
            <a:r>
              <a:rPr lang="en-US" dirty="0" smtClean="0"/>
              <a:t> Inc. Patents Pending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5117D8-7CDE-4CE1-B928-B8E398C1BB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28888" y="2971800"/>
            <a:ext cx="1143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p- Si wafer</a:t>
            </a:r>
          </a:p>
        </p:txBody>
      </p:sp>
      <p:sp>
        <p:nvSpPr>
          <p:cNvPr id="43013" name="TextBox 23"/>
          <p:cNvSpPr txBox="1">
            <a:spLocks noChangeArrowheads="1"/>
          </p:cNvSpPr>
          <p:nvPr/>
        </p:nvSpPr>
        <p:spPr bwMode="auto">
          <a:xfrm>
            <a:off x="1711325" y="1709738"/>
            <a:ext cx="2874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u="sng">
                <a:latin typeface="Arial Narrow" pitchFamily="34" charset="0"/>
              </a:rPr>
              <a:t>Idea 1</a:t>
            </a:r>
            <a:r>
              <a:rPr lang="en-US" sz="1600" b="1">
                <a:latin typeface="Arial Narrow" pitchFamily="34" charset="0"/>
              </a:rPr>
              <a:t>: Activate dopants before layer transfer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852988" y="2476500"/>
            <a:ext cx="2286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080794" y="24757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309394" y="24757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537994" y="24757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768182" y="2475706"/>
            <a:ext cx="2286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28888" y="2895600"/>
            <a:ext cx="1143000" cy="762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3367088" y="2743200"/>
            <a:ext cx="152400" cy="15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1" name="TextBox 38"/>
          <p:cNvSpPr txBox="1">
            <a:spLocks noChangeArrowheads="1"/>
          </p:cNvSpPr>
          <p:nvPr/>
        </p:nvSpPr>
        <p:spPr bwMode="auto">
          <a:xfrm>
            <a:off x="2986088" y="2481263"/>
            <a:ext cx="68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Oxide</a:t>
            </a:r>
          </a:p>
        </p:txBody>
      </p:sp>
      <p:sp>
        <p:nvSpPr>
          <p:cNvPr id="43022" name="TextBox 41"/>
          <p:cNvSpPr txBox="1">
            <a:spLocks noChangeArrowheads="1"/>
          </p:cNvSpPr>
          <p:nvPr/>
        </p:nvSpPr>
        <p:spPr bwMode="auto">
          <a:xfrm>
            <a:off x="6002338" y="295275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3023" name="TextBox 42"/>
          <p:cNvSpPr txBox="1">
            <a:spLocks noChangeArrowheads="1"/>
          </p:cNvSpPr>
          <p:nvPr/>
        </p:nvSpPr>
        <p:spPr bwMode="auto">
          <a:xfrm>
            <a:off x="344488" y="3844925"/>
            <a:ext cx="2732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Arial Narrow" pitchFamily="34" charset="0"/>
              </a:rPr>
              <a:t>Idea 2:</a:t>
            </a:r>
            <a:r>
              <a:rPr lang="en-US" sz="1600" b="1">
                <a:latin typeface="Arial Narrow" pitchFamily="34" charset="0"/>
              </a:rPr>
              <a:t> Recessed channel transistors @ sub-400</a:t>
            </a:r>
            <a:r>
              <a:rPr lang="en-US" sz="1600" b="1" baseline="30000">
                <a:latin typeface="Arial Narrow" pitchFamily="34" charset="0"/>
              </a:rPr>
              <a:t>o</a:t>
            </a:r>
            <a:r>
              <a:rPr lang="en-US" sz="1600" b="1">
                <a:latin typeface="Arial Narrow" pitchFamily="34" charset="0"/>
              </a:rPr>
              <a:t>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32625" y="2714625"/>
            <a:ext cx="1143000" cy="762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79888" y="48656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08488" y="48656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37088" y="48656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65688" y="48656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18088" y="48656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246688" y="48656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79888" y="47132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08488" y="47132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637088" y="47132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65688" y="47132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18088" y="47132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46688" y="4713288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107"/>
          <p:cNvSpPr txBox="1">
            <a:spLocks noChangeArrowheads="1"/>
          </p:cNvSpPr>
          <p:nvPr/>
        </p:nvSpPr>
        <p:spPr bwMode="auto">
          <a:xfrm>
            <a:off x="6053138" y="5037138"/>
            <a:ext cx="2709862" cy="922337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i="1" dirty="0">
                <a:latin typeface="Arial Narrow" pitchFamily="34" charset="0"/>
              </a:rPr>
              <a:t> Minimum feature size TSVs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i="1" dirty="0">
                <a:latin typeface="Arial Narrow" pitchFamily="34" charset="0"/>
              </a:rPr>
              <a:t> All steps after layer transfer to Cu/low k @ &lt; 400</a:t>
            </a:r>
            <a:r>
              <a:rPr lang="en-US" i="1" baseline="30000" dirty="0">
                <a:latin typeface="Arial Narrow" pitchFamily="34" charset="0"/>
              </a:rPr>
              <a:t>o</a:t>
            </a:r>
            <a:r>
              <a:rPr lang="en-US" i="1" dirty="0">
                <a:latin typeface="Arial Narrow" pitchFamily="34" charset="0"/>
              </a:rPr>
              <a:t>C!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28888" y="3048000"/>
            <a:ext cx="1143000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39" name="TextBox 109"/>
          <p:cNvSpPr txBox="1">
            <a:spLocks noChangeArrowheads="1"/>
          </p:cNvSpPr>
          <p:nvPr/>
        </p:nvSpPr>
        <p:spPr bwMode="auto">
          <a:xfrm>
            <a:off x="2147888" y="3090863"/>
            <a:ext cx="68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n+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452688" y="3125788"/>
            <a:ext cx="304800" cy="74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41" name="TextBox 111"/>
          <p:cNvSpPr txBox="1">
            <a:spLocks noChangeArrowheads="1"/>
          </p:cNvSpPr>
          <p:nvPr/>
        </p:nvSpPr>
        <p:spPr bwMode="auto">
          <a:xfrm>
            <a:off x="2147888" y="2667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p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2452688" y="2895600"/>
            <a:ext cx="304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814888" y="2971800"/>
            <a:ext cx="1143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p- Si wafer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14888" y="2895600"/>
            <a:ext cx="1143000" cy="762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14888" y="3048000"/>
            <a:ext cx="1143000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814888" y="3122613"/>
            <a:ext cx="1143000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47" name="TextBox 118"/>
          <p:cNvSpPr txBox="1">
            <a:spLocks noChangeArrowheads="1"/>
          </p:cNvSpPr>
          <p:nvPr/>
        </p:nvSpPr>
        <p:spPr bwMode="auto">
          <a:xfrm>
            <a:off x="4510088" y="2743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p</a:t>
            </a:r>
          </a:p>
        </p:txBody>
      </p:sp>
      <p:sp>
        <p:nvSpPr>
          <p:cNvPr id="43048" name="TextBox 120"/>
          <p:cNvSpPr txBox="1">
            <a:spLocks noChangeArrowheads="1"/>
          </p:cNvSpPr>
          <p:nvPr/>
        </p:nvSpPr>
        <p:spPr bwMode="auto">
          <a:xfrm>
            <a:off x="4510088" y="29718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n+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032625" y="2409825"/>
            <a:ext cx="1143000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n+ Si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032625" y="2562225"/>
            <a:ext cx="1143000" cy="152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p Si</a:t>
            </a:r>
          </a:p>
        </p:txBody>
      </p:sp>
      <p:pic>
        <p:nvPicPr>
          <p:cNvPr id="430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138" y="4897438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ctangle 45"/>
          <p:cNvSpPr/>
          <p:nvPr/>
        </p:nvSpPr>
        <p:spPr>
          <a:xfrm>
            <a:off x="1176338" y="5049838"/>
            <a:ext cx="228600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938338" y="5049838"/>
            <a:ext cx="228600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54" name="TextBox 133"/>
          <p:cNvSpPr txBox="1">
            <a:spLocks noChangeArrowheads="1"/>
          </p:cNvSpPr>
          <p:nvPr/>
        </p:nvSpPr>
        <p:spPr bwMode="auto">
          <a:xfrm>
            <a:off x="1100138" y="4973638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Arial Narrow" pitchFamily="34" charset="0"/>
              </a:rPr>
              <a:t>n+</a:t>
            </a:r>
          </a:p>
        </p:txBody>
      </p:sp>
      <p:pic>
        <p:nvPicPr>
          <p:cNvPr id="430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9888" y="5018088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ectangle 49"/>
          <p:cNvSpPr/>
          <p:nvPr/>
        </p:nvSpPr>
        <p:spPr>
          <a:xfrm>
            <a:off x="4256088" y="5170488"/>
            <a:ext cx="228600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018088" y="5170488"/>
            <a:ext cx="228600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58" name="TextBox 139"/>
          <p:cNvSpPr txBox="1">
            <a:spLocks noChangeArrowheads="1"/>
          </p:cNvSpPr>
          <p:nvPr/>
        </p:nvSpPr>
        <p:spPr bwMode="auto">
          <a:xfrm>
            <a:off x="4179888" y="5094288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Arial Narrow" pitchFamily="34" charset="0"/>
              </a:rPr>
              <a:t>n+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56088" y="5399088"/>
            <a:ext cx="228600" cy="152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60" name="TextBox 141"/>
          <p:cNvSpPr txBox="1">
            <a:spLocks noChangeArrowheads="1"/>
          </p:cNvSpPr>
          <p:nvPr/>
        </p:nvSpPr>
        <p:spPr bwMode="auto">
          <a:xfrm>
            <a:off x="4179888" y="5246688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Arial Narrow" pitchFamily="34" charset="0"/>
              </a:rPr>
              <a:t>p</a:t>
            </a:r>
          </a:p>
        </p:txBody>
      </p:sp>
      <p:grpSp>
        <p:nvGrpSpPr>
          <p:cNvPr id="43061" name="Group 113"/>
          <p:cNvGrpSpPr>
            <a:grpSpLocks/>
          </p:cNvGrpSpPr>
          <p:nvPr/>
        </p:nvGrpSpPr>
        <p:grpSpPr bwMode="auto">
          <a:xfrm>
            <a:off x="457200" y="2667000"/>
            <a:ext cx="1219200" cy="762000"/>
            <a:chOff x="914400" y="2590800"/>
            <a:chExt cx="1295400" cy="989052"/>
          </a:xfrm>
        </p:grpSpPr>
        <p:sp>
          <p:nvSpPr>
            <p:cNvPr id="57" name="Rectangle 56"/>
            <p:cNvSpPr/>
            <p:nvPr/>
          </p:nvSpPr>
          <p:spPr>
            <a:xfrm>
              <a:off x="914400" y="2819519"/>
              <a:ext cx="457101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flipH="1">
              <a:off x="1219697" y="2895758"/>
              <a:ext cx="45541" cy="1524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23306" y="2590800"/>
              <a:ext cx="534689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90303" y="2590800"/>
              <a:ext cx="153491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flipH="1">
              <a:off x="1934865" y="2590800"/>
              <a:ext cx="45541" cy="4574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295598" y="2590800"/>
              <a:ext cx="75903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523306" y="2590800"/>
              <a:ext cx="77589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4312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4400" y="3048001"/>
              <a:ext cx="1295400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Rectangle 64"/>
            <p:cNvSpPr/>
            <p:nvPr/>
          </p:nvSpPr>
          <p:spPr>
            <a:xfrm>
              <a:off x="1676797" y="2819519"/>
              <a:ext cx="75903" cy="3811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600895" y="2819519"/>
              <a:ext cx="303609" cy="90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447403" y="2819519"/>
              <a:ext cx="75903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057995" y="2819519"/>
              <a:ext cx="75903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057995" y="2590800"/>
              <a:ext cx="75903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3062" name="Group 153"/>
          <p:cNvGrpSpPr>
            <a:grpSpLocks/>
          </p:cNvGrpSpPr>
          <p:nvPr/>
        </p:nvGrpSpPr>
        <p:grpSpPr bwMode="auto">
          <a:xfrm>
            <a:off x="7032625" y="2867025"/>
            <a:ext cx="1219200" cy="685800"/>
            <a:chOff x="914400" y="2590800"/>
            <a:chExt cx="1295400" cy="989052"/>
          </a:xfrm>
        </p:grpSpPr>
        <p:sp>
          <p:nvSpPr>
            <p:cNvPr id="71" name="Rectangle 70"/>
            <p:cNvSpPr/>
            <p:nvPr/>
          </p:nvSpPr>
          <p:spPr>
            <a:xfrm>
              <a:off x="914400" y="2819747"/>
              <a:ext cx="457101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 flipH="1">
              <a:off x="1219697" y="2895301"/>
              <a:ext cx="45541" cy="1533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23306" y="2590800"/>
              <a:ext cx="534689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90303" y="2590800"/>
              <a:ext cx="153491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 flipH="1">
              <a:off x="1934865" y="2590800"/>
              <a:ext cx="45541" cy="4578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95598" y="2590800"/>
              <a:ext cx="75903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523306" y="2590800"/>
              <a:ext cx="77589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43107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4400" y="3048001"/>
              <a:ext cx="1295400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Rectangle 78"/>
            <p:cNvSpPr/>
            <p:nvPr/>
          </p:nvSpPr>
          <p:spPr>
            <a:xfrm>
              <a:off x="1676797" y="2819747"/>
              <a:ext cx="75903" cy="38005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600895" y="2819747"/>
              <a:ext cx="303609" cy="915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447403" y="2819747"/>
              <a:ext cx="75903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057995" y="2819747"/>
              <a:ext cx="75903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057995" y="2590800"/>
              <a:ext cx="75903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3063" name="Group 167"/>
          <p:cNvGrpSpPr>
            <a:grpSpLocks/>
          </p:cNvGrpSpPr>
          <p:nvPr/>
        </p:nvGrpSpPr>
        <p:grpSpPr bwMode="auto">
          <a:xfrm>
            <a:off x="1100138" y="5532438"/>
            <a:ext cx="1219200" cy="762000"/>
            <a:chOff x="914400" y="2590800"/>
            <a:chExt cx="1295400" cy="989052"/>
          </a:xfrm>
        </p:grpSpPr>
        <p:sp>
          <p:nvSpPr>
            <p:cNvPr id="85" name="Rectangle 84"/>
            <p:cNvSpPr/>
            <p:nvPr/>
          </p:nvSpPr>
          <p:spPr>
            <a:xfrm>
              <a:off x="914400" y="2819518"/>
              <a:ext cx="457100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 flipH="1">
              <a:off x="1219696" y="2895758"/>
              <a:ext cx="45542" cy="1524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523305" y="2590800"/>
              <a:ext cx="534690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990302" y="2590800"/>
              <a:ext cx="153492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flipH="1">
              <a:off x="1934864" y="2590800"/>
              <a:ext cx="45542" cy="4574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295598" y="2590800"/>
              <a:ext cx="75902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23305" y="2590800"/>
              <a:ext cx="77589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4309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4400" y="3048001"/>
              <a:ext cx="1295400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" name="Rectangle 92"/>
            <p:cNvSpPr/>
            <p:nvPr/>
          </p:nvSpPr>
          <p:spPr>
            <a:xfrm>
              <a:off x="1676797" y="2819518"/>
              <a:ext cx="75902" cy="38119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00894" y="2819518"/>
              <a:ext cx="303609" cy="90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447403" y="2819518"/>
              <a:ext cx="75902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057995" y="2819518"/>
              <a:ext cx="75902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057995" y="2590800"/>
              <a:ext cx="75902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176338" y="5202238"/>
            <a:ext cx="228600" cy="152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65" name="TextBox 183"/>
          <p:cNvSpPr txBox="1">
            <a:spLocks noChangeArrowheads="1"/>
          </p:cNvSpPr>
          <p:nvPr/>
        </p:nvSpPr>
        <p:spPr bwMode="auto">
          <a:xfrm>
            <a:off x="1100138" y="5126038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Arial Narrow" pitchFamily="34" charset="0"/>
              </a:rPr>
              <a:t>p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5181600" y="5167313"/>
            <a:ext cx="203200" cy="39211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3067" name="Group 185"/>
          <p:cNvGrpSpPr>
            <a:grpSpLocks/>
          </p:cNvGrpSpPr>
          <p:nvPr/>
        </p:nvGrpSpPr>
        <p:grpSpPr bwMode="auto">
          <a:xfrm>
            <a:off x="4179888" y="5667375"/>
            <a:ext cx="1219200" cy="762000"/>
            <a:chOff x="914400" y="2590800"/>
            <a:chExt cx="1295400" cy="989052"/>
          </a:xfrm>
        </p:grpSpPr>
        <p:sp>
          <p:nvSpPr>
            <p:cNvPr id="101" name="Rectangle 100"/>
            <p:cNvSpPr/>
            <p:nvPr/>
          </p:nvSpPr>
          <p:spPr>
            <a:xfrm>
              <a:off x="914400" y="2819519"/>
              <a:ext cx="457100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 flipH="1">
              <a:off x="1219696" y="2895758"/>
              <a:ext cx="45542" cy="1524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523305" y="2590800"/>
              <a:ext cx="534690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90302" y="2590800"/>
              <a:ext cx="153492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 flipH="1">
              <a:off x="1934864" y="2590800"/>
              <a:ext cx="45542" cy="4574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295598" y="2590800"/>
              <a:ext cx="75902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523305" y="2590800"/>
              <a:ext cx="77589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43081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4400" y="3048001"/>
              <a:ext cx="1295400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" name="Rectangle 108"/>
            <p:cNvSpPr/>
            <p:nvPr/>
          </p:nvSpPr>
          <p:spPr>
            <a:xfrm>
              <a:off x="1676797" y="2819519"/>
              <a:ext cx="75902" cy="3811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600894" y="2819519"/>
              <a:ext cx="303609" cy="90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447403" y="2819519"/>
              <a:ext cx="75902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057995" y="2819519"/>
              <a:ext cx="75902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057995" y="2590800"/>
              <a:ext cx="75902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068" name="TextBox 42"/>
          <p:cNvSpPr txBox="1">
            <a:spLocks noChangeArrowheads="1"/>
          </p:cNvSpPr>
          <p:nvPr/>
        </p:nvSpPr>
        <p:spPr bwMode="auto">
          <a:xfrm>
            <a:off x="2955925" y="3797300"/>
            <a:ext cx="35607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u="sng">
                <a:latin typeface="Arial Narrow" pitchFamily="34" charset="0"/>
              </a:rPr>
              <a:t>Idea 3</a:t>
            </a:r>
            <a:r>
              <a:rPr lang="en-US" sz="1600" b="1">
                <a:latin typeface="Arial Narrow" pitchFamily="34" charset="0"/>
              </a:rPr>
              <a:t>: Thin-film Si </a:t>
            </a:r>
            <a:r>
              <a:rPr lang="en-US" sz="1600" b="1"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1600" b="1">
                <a:latin typeface="Arial Narrow" pitchFamily="34" charset="0"/>
              </a:rPr>
              <a:t> perfect alignment. TSVs minimum feature size.</a:t>
            </a:r>
          </a:p>
        </p:txBody>
      </p:sp>
      <p:sp>
        <p:nvSpPr>
          <p:cNvPr id="43069" name="TextBox 23"/>
          <p:cNvSpPr txBox="1">
            <a:spLocks noChangeArrowheads="1"/>
          </p:cNvSpPr>
          <p:nvPr/>
        </p:nvSpPr>
        <p:spPr bwMode="auto">
          <a:xfrm>
            <a:off x="6067425" y="1698625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 Narrow" pitchFamily="34" charset="0"/>
              </a:rPr>
              <a:t>Layer transfer of un-patterned film. No alignment issues.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111375" y="5029200"/>
            <a:ext cx="160338" cy="39211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103313" y="5392738"/>
            <a:ext cx="1190625" cy="7937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187825" y="5545138"/>
            <a:ext cx="1189038" cy="7937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5235575" y="4876800"/>
            <a:ext cx="61913" cy="8556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e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13234</TotalTime>
  <Words>86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Wingdings</vt:lpstr>
      <vt:lpstr>Helvetica-Oblique</vt:lpstr>
      <vt:lpstr>Symbol</vt:lpstr>
      <vt:lpstr>Default Design</vt:lpstr>
      <vt:lpstr>One path to solving the dopant activation problem: Recessed Channel Transistors with Activation before Layer Transfer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Zvi</cp:lastModifiedBy>
  <cp:revision>484</cp:revision>
  <dcterms:created xsi:type="dcterms:W3CDTF">2011-03-11T04:15:11Z</dcterms:created>
  <dcterms:modified xsi:type="dcterms:W3CDTF">2012-08-24T18:52:55Z</dcterms:modified>
</cp:coreProperties>
</file>